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3"/>
  </p:notesMasterIdLst>
  <p:sldIdLst>
    <p:sldId id="278" r:id="rId2"/>
    <p:sldId id="279" r:id="rId3"/>
    <p:sldId id="280" r:id="rId4"/>
    <p:sldId id="283" r:id="rId5"/>
    <p:sldId id="281" r:id="rId6"/>
    <p:sldId id="284" r:id="rId7"/>
    <p:sldId id="294" r:id="rId8"/>
    <p:sldId id="296" r:id="rId9"/>
    <p:sldId id="295" r:id="rId10"/>
    <p:sldId id="285" r:id="rId11"/>
    <p:sldId id="293" r:id="rId12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>
        <p:scale>
          <a:sx n="66" d="100"/>
          <a:sy n="66" d="100"/>
        </p:scale>
        <p:origin x="668" y="4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2DC861C-DF1B-F284-369E-3E43AEE29FDD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2630F73-A884-B57F-52DB-63E794795B10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0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0088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6013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77540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157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6952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5811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98158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91632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95425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0088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99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24073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360791B-BDBE-F110-5C4E-2363C67DB1CF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BB3CFA5-E867-330E-7C61-FB216556E7D6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F52097-361A-9340-7F70-20CB7497B37C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9E44F86-1165-1F43-CA54-A6AC5D2484AA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160940-2454-3294-2468-078E50578D5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3BF56EE-76B1-BCF4-55A2-A175BC759C4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6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7549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Image 0" descr="preencoded.png">
            <a:extLst>
              <a:ext uri="{FF2B5EF4-FFF2-40B4-BE49-F238E27FC236}">
                <a16:creationId xmlns:a16="http://schemas.microsoft.com/office/drawing/2014/main" id="{E8838D8F-C3B9-BBB4-8036-AB403B4CAE58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85B5D9FF-9CF4-32CA-3B40-376697982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2" name="Image 5" descr="preencoded.png">
            <a:extLst>
              <a:ext uri="{FF2B5EF4-FFF2-40B4-BE49-F238E27FC236}">
                <a16:creationId xmlns:a16="http://schemas.microsoft.com/office/drawing/2014/main" id="{24FE2983-CFEA-D5A6-645C-575F854862AD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6" descr="preencoded.png">
            <a:extLst>
              <a:ext uri="{FF2B5EF4-FFF2-40B4-BE49-F238E27FC236}">
                <a16:creationId xmlns:a16="http://schemas.microsoft.com/office/drawing/2014/main" id="{E84330C8-3D84-E361-A1D3-0A14B3F707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3A47AFD-6EB8-9698-7A77-3A0A344C2DE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8F17821-299E-8263-77A8-B46FBD2E846F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A5A283B-8DD8-F837-7C8B-7EB1BEAFC92C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D2378AB-081C-F743-B8E2-69C67E5F3144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6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1D3EB33-8D80-F620-E98C-8BD85004A07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8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AE94D70-6FD8-EB98-A89A-A4EF4183BB8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6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48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668" r:id="rId22"/>
    <p:sldLayoutId id="2147483673" r:id="rId23"/>
    <p:sldLayoutId id="2147483670" r:id="rId24"/>
    <p:sldLayoutId id="2147483671" r:id="rId25"/>
    <p:sldLayoutId id="2147483655" r:id="rId26"/>
    <p:sldLayoutId id="2147483674" r:id="rId27"/>
    <p:sldLayoutId id="2147483654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1778" y="3036824"/>
            <a:ext cx="6583680" cy="87890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Established in 1996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platform for health and academic happiness​</a:t>
            </a: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206FC356-CC84-02D7-DC1B-D65A316B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8" t="7110" r="32477" b="47492"/>
          <a:stretch/>
        </p:blipFill>
        <p:spPr bwMode="auto">
          <a:xfrm>
            <a:off x="4711565" y="519764"/>
            <a:ext cx="2865120" cy="1986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8FBF3-F20F-69AA-004B-41E8563C5A53}"/>
              </a:ext>
            </a:extLst>
          </p:cNvPr>
          <p:cNvSpPr txBox="1"/>
          <p:nvPr/>
        </p:nvSpPr>
        <p:spPr>
          <a:xfrm>
            <a:off x="2153920" y="5516880"/>
            <a:ext cx="828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Proudly Celebrating 25 successful years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62712"/>
            <a:ext cx="10671048" cy="768096"/>
          </a:xfrm>
        </p:spPr>
        <p:txBody>
          <a:bodyPr/>
          <a:lstStyle/>
          <a:p>
            <a:r>
              <a:rPr lang="en-US" dirty="0"/>
              <a:t>MEET OUR </a:t>
            </a:r>
            <a:r>
              <a:rPr lang="en-US" dirty="0" err="1"/>
              <a:t>ima</a:t>
            </a:r>
            <a:r>
              <a:rPr lang="en-US" dirty="0"/>
              <a:t> TEAM</a:t>
            </a:r>
          </a:p>
        </p:txBody>
      </p:sp>
      <p:sp>
        <p:nvSpPr>
          <p:cNvPr id="73" name="Footer Placeholder 72">
            <a:extLst>
              <a:ext uri="{FF2B5EF4-FFF2-40B4-BE49-F238E27FC236}">
                <a16:creationId xmlns:a16="http://schemas.microsoft.com/office/drawing/2014/main" id="{253AA363-0A91-5CE9-7764-DD7813D6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BAP-IMA 2023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42FA0F-2952-3F08-FABC-E429A4094C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1225296"/>
            <a:ext cx="2596896" cy="2656183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905" y="3912554"/>
            <a:ext cx="2598737" cy="2406966"/>
          </a:xfrm>
        </p:spPr>
        <p:txBody>
          <a:bodyPr/>
          <a:lstStyle/>
          <a:p>
            <a:r>
              <a:rPr lang="en-US" sz="1600" dirty="0"/>
              <a:t>Dr </a:t>
            </a:r>
            <a:r>
              <a:rPr lang="en-US" sz="1600" dirty="0" err="1"/>
              <a:t>desai</a:t>
            </a:r>
            <a:r>
              <a:rPr lang="en-US" sz="1600" dirty="0"/>
              <a:t> Vandana k 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28191-45A5-DEA1-F978-421F83D5E6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5764" y="4466695"/>
            <a:ext cx="2440757" cy="17239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/>
              <a:t>Senior Professor,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Department of Periodontics,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Former Associate Dean, NAAC Editor, 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CODSJOD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College of Dental Sciences, </a:t>
            </a:r>
            <a:r>
              <a:rPr lang="en-US" sz="1200" dirty="0" err="1"/>
              <a:t>Davangere</a:t>
            </a:r>
            <a:endParaRPr lang="en-US" sz="120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855E3D3-0830-2C8E-4EBC-43DE0C376E4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1325819"/>
            <a:ext cx="2596896" cy="2596896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F6A845-F328-1053-A365-3DA9CBAF9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16747" y="3953790"/>
            <a:ext cx="2598737" cy="2365729"/>
          </a:xfrm>
        </p:spPr>
        <p:txBody>
          <a:bodyPr/>
          <a:lstStyle/>
          <a:p>
            <a:r>
              <a:rPr lang="en-US" sz="1400" dirty="0"/>
              <a:t>DR JOANN PAULINE GEORGE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6AF003-A457-D7E6-F39B-1A85A426A3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4073" y="4466695"/>
            <a:ext cx="2283472" cy="17239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/>
              <a:t>Professor,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Department of Periodontics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Member Secretary, Ethics Committee</a:t>
            </a:r>
          </a:p>
          <a:p>
            <a:pPr>
              <a:lnSpc>
                <a:spcPct val="100000"/>
              </a:lnSpc>
            </a:pPr>
            <a:r>
              <a:rPr lang="en-US" sz="1200" dirty="0" err="1"/>
              <a:t>Krishnadevaraya</a:t>
            </a:r>
            <a:r>
              <a:rPr lang="en-US" sz="1200" dirty="0"/>
              <a:t> College of Dental Sciences, 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Bangalore</a:t>
            </a:r>
          </a:p>
        </p:txBody>
      </p:sp>
      <p:pic>
        <p:nvPicPr>
          <p:cNvPr id="23" name="Graphic 27">
            <a:extLst>
              <a:ext uri="{FF2B5EF4-FFF2-40B4-BE49-F238E27FC236}">
                <a16:creationId xmlns:a16="http://schemas.microsoft.com/office/drawing/2014/main" id="{7AB8E81B-9C32-2CF4-9C7B-3D0EDC8309B1}"/>
              </a:ext>
            </a:extLst>
          </p:cNvPr>
          <p:cNvPicPr>
            <a:picLocks noGrp="1" noChangeArrowheads="1"/>
          </p:cNvPicPr>
          <p:nvPr>
            <p:ph type="pic" sz="quarter" idx="20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t="28199" r="58010" b="15185"/>
          <a:stretch/>
        </p:blipFill>
        <p:spPr>
          <a:xfrm>
            <a:off x="6271583" y="1179516"/>
            <a:ext cx="2596896" cy="280057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413FDF-11CF-6B9B-871F-ED1ED06E7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4589" y="3944226"/>
            <a:ext cx="2598737" cy="2406965"/>
          </a:xfrm>
        </p:spPr>
        <p:txBody>
          <a:bodyPr/>
          <a:lstStyle/>
          <a:p>
            <a:r>
              <a:rPr lang="en-US" sz="1600" dirty="0"/>
              <a:t>Dr Kranti k </a:t>
            </a:r>
            <a:r>
              <a:rPr lang="en-US" dirty="0"/>
              <a:t>​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CED26D-9022-0D83-FB0D-E3471E6F7E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32529" y="4439920"/>
            <a:ext cx="2283472" cy="18592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Professor and Head, Department of Periodontics,</a:t>
            </a:r>
          </a:p>
          <a:p>
            <a:pPr>
              <a:lnSpc>
                <a:spcPct val="100000"/>
              </a:lnSpc>
            </a:pPr>
            <a:r>
              <a:rPr lang="en-US" dirty="0"/>
              <a:t>Faculty of Dental Sciences,</a:t>
            </a:r>
          </a:p>
          <a:p>
            <a:pPr>
              <a:lnSpc>
                <a:spcPct val="100000"/>
              </a:lnSpc>
            </a:pPr>
            <a:r>
              <a:rPr lang="en-US" dirty="0"/>
              <a:t>M. S. Ramaiah University of Applied Sciences</a:t>
            </a:r>
          </a:p>
          <a:p>
            <a:pPr>
              <a:lnSpc>
                <a:spcPct val="100000"/>
              </a:lnSpc>
            </a:pPr>
            <a:r>
              <a:rPr lang="en-US" dirty="0"/>
              <a:t>Bangalore</a:t>
            </a:r>
          </a:p>
        </p:txBody>
      </p:sp>
      <p:pic>
        <p:nvPicPr>
          <p:cNvPr id="26" name="Graphic 28">
            <a:extLst>
              <a:ext uri="{FF2B5EF4-FFF2-40B4-BE49-F238E27FC236}">
                <a16:creationId xmlns:a16="http://schemas.microsoft.com/office/drawing/2014/main" id="{157D41A6-4FD3-99A6-D6BF-A2C7E74627AA}"/>
              </a:ext>
            </a:extLst>
          </p:cNvPr>
          <p:cNvPicPr>
            <a:picLocks noGrp="1" noChangeArrowheads="1"/>
          </p:cNvPicPr>
          <p:nvPr>
            <p:ph type="pic" sz="quarter" idx="23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21442" r="58361" b="9974"/>
          <a:stretch/>
        </p:blipFill>
        <p:spPr>
          <a:xfrm>
            <a:off x="9052560" y="1168401"/>
            <a:ext cx="2596896" cy="2811686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8301B7-15C5-E184-096F-BF82F4216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2431" y="3923907"/>
            <a:ext cx="2598737" cy="2427284"/>
          </a:xfrm>
        </p:spPr>
        <p:txBody>
          <a:bodyPr/>
          <a:lstStyle/>
          <a:p>
            <a:r>
              <a:rPr lang="en-US" sz="1600" dirty="0"/>
              <a:t>Dr </a:t>
            </a:r>
            <a:r>
              <a:rPr lang="en-US" sz="1600" dirty="0" err="1"/>
              <a:t>sapna</a:t>
            </a:r>
            <a:r>
              <a:rPr lang="en-US" sz="1600" dirty="0"/>
              <a:t> n</a:t>
            </a:r>
            <a:r>
              <a:rPr lang="en-US" dirty="0"/>
              <a:t>​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57FB11-65D1-6B1C-8D88-F932BF765A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90984" y="4466695"/>
            <a:ext cx="2283472" cy="1723922"/>
          </a:xfrm>
        </p:spPr>
        <p:txBody>
          <a:bodyPr/>
          <a:lstStyle/>
          <a:p>
            <a:r>
              <a:rPr lang="en-US" dirty="0"/>
              <a:t>Reader,</a:t>
            </a:r>
          </a:p>
          <a:p>
            <a:r>
              <a:rPr lang="en-US" dirty="0"/>
              <a:t>Department of Periodontics,</a:t>
            </a:r>
          </a:p>
          <a:p>
            <a:r>
              <a:rPr lang="en-US" dirty="0"/>
              <a:t>D. A. Pandu Memorial, R.V. Dental College, </a:t>
            </a:r>
          </a:p>
          <a:p>
            <a:r>
              <a:rPr lang="en-US" dirty="0"/>
              <a:t>Bangalore</a:t>
            </a:r>
          </a:p>
        </p:txBody>
      </p:sp>
      <p:pic>
        <p:nvPicPr>
          <p:cNvPr id="10" name="Graphic 25">
            <a:extLst>
              <a:ext uri="{FF2B5EF4-FFF2-40B4-BE49-F238E27FC236}">
                <a16:creationId xmlns:a16="http://schemas.microsoft.com/office/drawing/2014/main" id="{FBEB2DAF-CC61-8790-26EB-DF74BD83CE73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17780" r="61317" b="16757"/>
          <a:stretch/>
        </p:blipFill>
        <p:spPr>
          <a:xfrm>
            <a:off x="758952" y="1130808"/>
            <a:ext cx="2596235" cy="2740512"/>
          </a:xfrm>
          <a:prstGeom prst="rect">
            <a:avLst/>
          </a:prstGeom>
        </p:spPr>
      </p:pic>
      <p:pic>
        <p:nvPicPr>
          <p:cNvPr id="17" name="Graphic 26">
            <a:extLst>
              <a:ext uri="{FF2B5EF4-FFF2-40B4-BE49-F238E27FC236}">
                <a16:creationId xmlns:a16="http://schemas.microsoft.com/office/drawing/2014/main" id="{99FACD16-9C9C-DDEC-3BD0-69159E258362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0" t="19850" r="57694" b="18418"/>
          <a:stretch/>
        </p:blipFill>
        <p:spPr>
          <a:xfrm>
            <a:off x="3545840" y="1143656"/>
            <a:ext cx="2569644" cy="28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4358" y="4006035"/>
            <a:ext cx="6001512" cy="26172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Come!!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Let’s Innovate</a:t>
            </a:r>
          </a:p>
        </p:txBody>
      </p:sp>
      <p:pic>
        <p:nvPicPr>
          <p:cNvPr id="1026" name="Picture 2" descr="Innovation and change - Insights">
            <a:extLst>
              <a:ext uri="{FF2B5EF4-FFF2-40B4-BE49-F238E27FC236}">
                <a16:creationId xmlns:a16="http://schemas.microsoft.com/office/drawing/2014/main" id="{2350F238-4399-BD05-D5A6-2DF1632D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19" y="811184"/>
            <a:ext cx="3720699" cy="33953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96" y="1545818"/>
            <a:ext cx="8321040" cy="1450848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Dr Sudhir r patil memorial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23B28D-EF0A-5686-C5BD-E20F62B7AA80}"/>
              </a:ext>
            </a:extLst>
          </p:cNvPr>
          <p:cNvSpPr/>
          <p:nvPr/>
        </p:nvSpPr>
        <p:spPr>
          <a:xfrm>
            <a:off x="1124016" y="2854961"/>
            <a:ext cx="6217920" cy="28956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INNOVATIVE MIND AWARDS-2023-2024</a:t>
            </a:r>
            <a:b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(BAP-IMA)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id="{3E3A03D9-63E9-DE24-8BF2-DB775A333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8" t="7110" r="32477" b="47492"/>
          <a:stretch/>
        </p:blipFill>
        <p:spPr bwMode="auto">
          <a:xfrm>
            <a:off x="10038256" y="2692400"/>
            <a:ext cx="2092783" cy="1450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758" y="513827"/>
            <a:ext cx="7337552" cy="768096"/>
          </a:xfrm>
        </p:spPr>
        <p:txBody>
          <a:bodyPr/>
          <a:lstStyle/>
          <a:p>
            <a:r>
              <a:rPr lang="en-US" altLang="en-US" u="sng" dirty="0"/>
              <a:t>WHAT IS INNOVATION?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2496" y="1728696"/>
            <a:ext cx="6766560" cy="1450848"/>
          </a:xfrm>
        </p:spPr>
        <p:txBody>
          <a:bodyPr/>
          <a:lstStyle/>
          <a:p>
            <a:r>
              <a:rPr lang="en-US" altLang="en-US" sz="1600" dirty="0">
                <a:solidFill>
                  <a:srgbClr val="7030A0"/>
                </a:solidFill>
                <a:latin typeface="Bookman Old Style" panose="02050604050505020204" pitchFamily="18" charset="0"/>
                <a:ea typeface="Adobe Gothic Std B" pitchFamily="34" charset="-128"/>
              </a:rPr>
              <a:t>INNOVATION IS THE PROCESS OF CREATING VALUE BY APPLYING NOVEL SOLUTIONS TO MEANINGFUL PROBLEMS</a:t>
            </a:r>
          </a:p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BAP-IMA 2024</a:t>
            </a:r>
          </a:p>
        </p:txBody>
      </p:sp>
      <p:pic>
        <p:nvPicPr>
          <p:cNvPr id="4" name="Graphic 19">
            <a:extLst>
              <a:ext uri="{FF2B5EF4-FFF2-40B4-BE49-F238E27FC236}">
                <a16:creationId xmlns:a16="http://schemas.microsoft.com/office/drawing/2014/main" id="{AA149AF8-C591-D689-8860-CC8C9E8F56A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5" t="42674" r="24989" b="5759"/>
          <a:stretch>
            <a:fillRect/>
          </a:stretch>
        </p:blipFill>
        <p:spPr>
          <a:xfrm>
            <a:off x="2845334" y="3374458"/>
            <a:ext cx="70866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20">
            <a:extLst>
              <a:ext uri="{FF2B5EF4-FFF2-40B4-BE49-F238E27FC236}">
                <a16:creationId xmlns:a16="http://schemas.microsoft.com/office/drawing/2014/main" id="{5ABF0B94-69D5-E059-2A75-2CDD9FE3E608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549" y="795913"/>
            <a:ext cx="9061651" cy="5218807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DBB02-9464-CEB2-1790-240E7118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BAP-IMA 2024</a:t>
            </a:r>
          </a:p>
        </p:txBody>
      </p:sp>
    </p:spTree>
    <p:extLst>
      <p:ext uri="{BB962C8B-B14F-4D97-AF65-F5344CB8AC3E}">
        <p14:creationId xmlns:p14="http://schemas.microsoft.com/office/powerpoint/2010/main" val="290384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                      GUIDELINES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Sabon Next LT" panose="02000500000000000000" pitchFamily="2" charset="0"/>
                <a:cs typeface="Sabon Next LT" panose="02000500000000000000" pitchFamily="2" charset="0"/>
              </a:rPr>
              <a:t>BAP-IMA 2024</a:t>
            </a:r>
            <a:endParaRPr lang="en-US" sz="24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1773AE-1117-716B-622B-5796608DD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904" y="732536"/>
            <a:ext cx="10680192" cy="545490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400" b="1" u="sng" dirty="0">
                <a:latin typeface="Calibri" pitchFamily="34" charset="0"/>
                <a:ea typeface="Times New Roman" pitchFamily="18" charset="0"/>
              </a:rPr>
              <a:t>Bangalore Academy of Periodontology - Innovative Mind Award</a:t>
            </a:r>
            <a:endParaRPr lang="en-US" sz="2400" u="sng" dirty="0"/>
          </a:p>
          <a:p>
            <a:pPr marL="0" indent="0" algn="ctr">
              <a:buNone/>
              <a:defRPr/>
            </a:pPr>
            <a:r>
              <a:rPr lang="en-US" sz="2400" b="1" u="sng" dirty="0">
                <a:latin typeface="Calibri" pitchFamily="34" charset="0"/>
                <a:ea typeface="Times New Roman" pitchFamily="18" charset="0"/>
              </a:rPr>
              <a:t>BAP-IMA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000" b="1" u="sng" dirty="0">
                <a:latin typeface="Calibri" pitchFamily="34" charset="0"/>
                <a:ea typeface="Times New Roman" pitchFamily="18" charset="0"/>
              </a:rPr>
              <a:t>Guidelines: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latin typeface="Calibri" pitchFamily="34" charset="0"/>
                <a:ea typeface="Times New Roman" pitchFamily="18" charset="0"/>
              </a:rPr>
              <a:t>The award is introduced to mark the Silver Jubilee of Bangalore Academy of Periodontology 2021-2022.</a:t>
            </a:r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buFontTx/>
              <a:buAutoNum type="arabicPeriod" startAt="2"/>
              <a:defRPr/>
            </a:pPr>
            <a:r>
              <a:rPr lang="en-US" dirty="0">
                <a:latin typeface="Calibri" pitchFamily="34" charset="0"/>
                <a:ea typeface="Times New Roman" pitchFamily="18" charset="0"/>
              </a:rPr>
              <a:t>BAP- IMA for 2024: Innovations done from </a:t>
            </a:r>
            <a:r>
              <a:rPr lang="en-US" b="1" dirty="0">
                <a:latin typeface="Calibri" pitchFamily="34" charset="0"/>
                <a:ea typeface="Times New Roman" pitchFamily="18" charset="0"/>
              </a:rPr>
              <a:t>1</a:t>
            </a:r>
            <a:r>
              <a:rPr lang="en-US" b="1" baseline="30000" dirty="0">
                <a:latin typeface="Calibri" pitchFamily="34" charset="0"/>
                <a:ea typeface="Times New Roman" pitchFamily="18" charset="0"/>
              </a:rPr>
              <a:t>st</a:t>
            </a:r>
            <a:r>
              <a:rPr lang="en-US" b="1" dirty="0">
                <a:latin typeface="Calibri" pitchFamily="34" charset="0"/>
                <a:ea typeface="Times New Roman" pitchFamily="18" charset="0"/>
              </a:rPr>
              <a:t> January 2023 to 31</a:t>
            </a:r>
            <a:r>
              <a:rPr lang="en-US" b="1" baseline="30000" dirty="0">
                <a:latin typeface="Calibri" pitchFamily="34" charset="0"/>
                <a:ea typeface="Times New Roman" pitchFamily="18" charset="0"/>
              </a:rPr>
              <a:t>st</a:t>
            </a:r>
            <a:r>
              <a:rPr lang="en-US" b="1" dirty="0">
                <a:latin typeface="Calibri" pitchFamily="34" charset="0"/>
                <a:ea typeface="Times New Roman" pitchFamily="18" charset="0"/>
              </a:rPr>
              <a:t> December 2023 </a:t>
            </a:r>
            <a:r>
              <a:rPr lang="en-US" dirty="0">
                <a:latin typeface="Calibri" pitchFamily="34" charset="0"/>
                <a:ea typeface="Times New Roman" pitchFamily="18" charset="0"/>
              </a:rPr>
              <a:t>will be considered for the award.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>
                <a:latin typeface="Calibri" pitchFamily="34" charset="0"/>
                <a:ea typeface="Times New Roman" pitchFamily="18" charset="0"/>
              </a:rPr>
              <a:t>3.   BAP </a:t>
            </a:r>
            <a:r>
              <a:rPr lang="en-US" dirty="0">
                <a:latin typeface="Arial"/>
                <a:ea typeface="Times New Roman" pitchFamily="18" charset="0"/>
              </a:rPr>
              <a:t>–</a:t>
            </a:r>
            <a:r>
              <a:rPr lang="en-US" dirty="0">
                <a:latin typeface="Calibri" pitchFamily="34" charset="0"/>
                <a:ea typeface="Times New Roman" pitchFamily="18" charset="0"/>
              </a:rPr>
              <a:t>IMA carries a prize of </a:t>
            </a:r>
            <a:r>
              <a:rPr lang="en-US" b="1" dirty="0">
                <a:latin typeface="Calibri" pitchFamily="34" charset="0"/>
                <a:ea typeface="Times New Roman" pitchFamily="18" charset="0"/>
              </a:rPr>
              <a:t>Rs. 50,000</a:t>
            </a:r>
            <a:r>
              <a:rPr lang="en-US" dirty="0">
                <a:latin typeface="Calibri" pitchFamily="34" charset="0"/>
                <a:ea typeface="Times New Roman" pitchFamily="18" charset="0"/>
              </a:rPr>
              <a:t>/- (Rupees Fifty Thousand only) and a Plaquette of Certificate.</a:t>
            </a:r>
          </a:p>
          <a:p>
            <a:pPr>
              <a:defRPr/>
            </a:pPr>
            <a:endParaRPr lang="en-US" dirty="0"/>
          </a:p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122237-B06F-5E42-B051-D7859FC2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BAP-IMA 2023</a:t>
            </a:r>
          </a:p>
        </p:txBody>
      </p:sp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7E9F-26FD-9CDC-B022-A27727D80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6279" y="1818640"/>
            <a:ext cx="10680192" cy="36677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Calibri" pitchFamily="34" charset="0"/>
                <a:ea typeface="Times New Roman" pitchFamily="18" charset="0"/>
              </a:rPr>
              <a:t>4</a:t>
            </a:r>
            <a:r>
              <a:rPr lang="en-US" b="1" dirty="0">
                <a:latin typeface="Calibri" pitchFamily="34" charset="0"/>
                <a:ea typeface="Times New Roman" pitchFamily="18" charset="0"/>
              </a:rPr>
              <a:t>. Faculty and Students from the specialty of Periodontics from Karnataka and outside of Karnataka,  who are also BAP members (mandatory), will be considered for BAP </a:t>
            </a:r>
            <a:r>
              <a:rPr lang="en-US" b="1" dirty="0">
                <a:latin typeface="Arial"/>
                <a:ea typeface="Times New Roman" pitchFamily="18" charset="0"/>
              </a:rPr>
              <a:t>–</a:t>
            </a:r>
            <a:r>
              <a:rPr lang="en-US" b="1" dirty="0">
                <a:latin typeface="Calibri" pitchFamily="34" charset="0"/>
                <a:ea typeface="Times New Roman" pitchFamily="18" charset="0"/>
              </a:rPr>
              <a:t>IMA award</a:t>
            </a:r>
            <a:r>
              <a:rPr lang="en-US" dirty="0">
                <a:latin typeface="Calibri" pitchFamily="34" charset="0"/>
                <a:ea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dirty="0">
                <a:latin typeface="Calibri" pitchFamily="34" charset="0"/>
                <a:ea typeface="Times New Roman" pitchFamily="18" charset="0"/>
              </a:rPr>
              <a:t>-If there are more than one person involved,  maximum of 3 persons will be considered-  Principal         investigator( One ) and  Co- investigators( Two) – to be mentioned duly in the application.</a:t>
            </a:r>
            <a:r>
              <a:rPr lang="en-US" dirty="0"/>
              <a:t> </a:t>
            </a:r>
            <a:r>
              <a:rPr lang="en-US" dirty="0">
                <a:latin typeface="Calibri" pitchFamily="34" charset="0"/>
                <a:ea typeface="Times New Roman" pitchFamily="18" charset="0"/>
              </a:rPr>
              <a:t>(Person with the intellectual contribution will be considered as the Principal Investigator)</a:t>
            </a:r>
          </a:p>
          <a:p>
            <a:pPr marL="0" indent="0"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Innovations with de novo projects will be given priority followed by the innovations which are </a:t>
            </a:r>
            <a:endParaRPr lang="en-US" altLang="en-US" sz="8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-Modified versions. </a:t>
            </a:r>
            <a:endParaRPr lang="en-US" altLang="en-US" sz="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-Innovations which will benefit Population of our country will be preferred. </a:t>
            </a:r>
            <a:endParaRPr lang="en-US" altLang="en-US" sz="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F7238-7835-15E2-C496-D38AAD4E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BAP-IMA 2023</a:t>
            </a:r>
          </a:p>
        </p:txBody>
      </p:sp>
    </p:spTree>
    <p:extLst>
      <p:ext uri="{BB962C8B-B14F-4D97-AF65-F5344CB8AC3E}">
        <p14:creationId xmlns:p14="http://schemas.microsoft.com/office/powerpoint/2010/main" val="356793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6C2DC-01A0-E04C-3142-D4525DBB6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904" y="1609177"/>
            <a:ext cx="10680192" cy="427409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. Selection of Jury</a:t>
            </a: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-BAP Innovative team proposes the names of the Jury Members depending upon the project, with whom prior consent will be obtained.</a:t>
            </a:r>
            <a:endParaRPr lang="en-US" altLang="en-US" sz="800" dirty="0"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-There will be a minimum of 2 persons from BAP as internal Jury Members and 3 persons as external Jury Members. </a:t>
            </a:r>
            <a:endParaRPr lang="en-US" altLang="en-US" sz="800" dirty="0"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-Jury Members will be selected from amongst Periodontists with academic achievements in the form of multiple scientific publications, Research Acumen, Long standing in Academia and Specialist clinicians.</a:t>
            </a:r>
            <a:endParaRPr lang="en-US" altLang="en-US" sz="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A0728-C509-3277-9D0D-E36ED61B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BAP IMA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CAF62-5542-174C-4B44-A4EC3105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4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C37A4-6CED-D8BD-A204-3EF033CEA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904" y="1361439"/>
            <a:ext cx="10680192" cy="481797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7. Submissions have to be done within the stipulated time. Any wrong submissions or submissions done after the last date will not be considered.</a:t>
            </a:r>
          </a:p>
          <a:p>
            <a:pPr marL="0" indent="0">
              <a:buNone/>
            </a:pPr>
            <a:endParaRPr lang="en-US" altLang="en-US" sz="8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8. If the Jury finds the entries unsuitable for the prize, the Award will be given in the subsequent year.</a:t>
            </a:r>
            <a:endParaRPr lang="en-US" sz="800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n-US" sz="800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9. Decision of the Jury is Final and cannot be  subjected to contention.</a:t>
            </a:r>
            <a:endParaRPr lang="en-US" sz="800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n-US" sz="800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n-US" sz="800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n-US" sz="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b="1" dirty="0">
                <a:latin typeface="Calibri" pitchFamily="34" charset="0"/>
                <a:cs typeface="Times New Roman" pitchFamily="18" charset="0"/>
              </a:rPr>
              <a:t>Submissions of entries with relevant documents should be sent to:</a:t>
            </a:r>
            <a:endParaRPr lang="en-US" sz="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BAP-Innovative Mind Award Team</a:t>
            </a:r>
            <a:endParaRPr lang="en-US" sz="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E- mail: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bap@justperio.com</a:t>
            </a:r>
          </a:p>
          <a:p>
            <a:pPr>
              <a:defRPr/>
            </a:pPr>
            <a:endParaRPr lang="en-US" sz="800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n-US" sz="800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n-US" sz="800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n-US" sz="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b="1" i="1" dirty="0">
                <a:latin typeface="Calibri" pitchFamily="34" charset="0"/>
                <a:cs typeface="Times New Roman" pitchFamily="18" charset="0"/>
              </a:rPr>
              <a:t>Last date for submission: 10</a:t>
            </a:r>
            <a:r>
              <a:rPr lang="en-US" b="1" i="1" baseline="30000" dirty="0">
                <a:latin typeface="Calibri" pitchFamily="34" charset="0"/>
                <a:cs typeface="Times New Roman" pitchFamily="18" charset="0"/>
              </a:rPr>
              <a:t>th</a:t>
            </a:r>
            <a:r>
              <a:rPr lang="en-US" b="1" i="1" dirty="0">
                <a:latin typeface="Calibri" pitchFamily="34" charset="0"/>
                <a:cs typeface="Times New Roman" pitchFamily="18" charset="0"/>
              </a:rPr>
              <a:t> March 2023.</a:t>
            </a:r>
            <a:endParaRPr lang="en-US" sz="3200" dirty="0">
              <a:latin typeface="Arial" charset="0"/>
              <a:cs typeface="Arial" charset="0"/>
            </a:endParaRP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E5522-1141-B558-2414-5F158D25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BAP-IMA 2024</a:t>
            </a:r>
          </a:p>
        </p:txBody>
      </p:sp>
    </p:spTree>
    <p:extLst>
      <p:ext uri="{BB962C8B-B14F-4D97-AF65-F5344CB8AC3E}">
        <p14:creationId xmlns:p14="http://schemas.microsoft.com/office/powerpoint/2010/main" val="1778816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646</TotalTime>
  <Words>551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Bookman Old Style</vt:lpstr>
      <vt:lpstr>Calibri</vt:lpstr>
      <vt:lpstr>Sabon Next LT</vt:lpstr>
      <vt:lpstr>Tw Cen MT</vt:lpstr>
      <vt:lpstr>Circuit</vt:lpstr>
      <vt:lpstr> </vt:lpstr>
      <vt:lpstr>Dr Sudhir r patil memorial</vt:lpstr>
      <vt:lpstr>WHAT IS INNOVATION?</vt:lpstr>
      <vt:lpstr>PowerPoint Presentation</vt:lpstr>
      <vt:lpstr>                      GUIDELINES</vt:lpstr>
      <vt:lpstr>PowerPoint Presentation</vt:lpstr>
      <vt:lpstr>PowerPoint Presentation</vt:lpstr>
      <vt:lpstr>PowerPoint Presentation</vt:lpstr>
      <vt:lpstr>PowerPoint Presentation</vt:lpstr>
      <vt:lpstr>MEET OUR ima TEAM</vt:lpstr>
      <vt:lpstr>Come!!   Let’s Innovate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BABY- LIONESS</dc:creator>
  <cp:lastModifiedBy>BABY- LIONESS</cp:lastModifiedBy>
  <cp:revision>9</cp:revision>
  <dcterms:created xsi:type="dcterms:W3CDTF">2023-02-16T08:36:53Z</dcterms:created>
  <dcterms:modified xsi:type="dcterms:W3CDTF">2023-10-03T06:58:46Z</dcterms:modified>
</cp:coreProperties>
</file>