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221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mailto:drmvrprasad@gmail.com" TargetMode="External"/><Relationship Id="rId7" Type="http://schemas.openxmlformats.org/officeDocument/2006/relationships/image" Target="../media/image2.png"/><Relationship Id="rId2" Type="http://schemas.openxmlformats.org/officeDocument/2006/relationships/hyperlink" Target="mailto:rameshalampalli@yahoo.co.in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hyperlink" Target="mailto:prabhujimlv@gmail.com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kdcaashirwad40@gmail.com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49781" y="9567025"/>
            <a:ext cx="2814320" cy="0"/>
          </a:xfrm>
          <a:custGeom>
            <a:avLst/>
            <a:gdLst/>
            <a:ahLst/>
            <a:cxnLst/>
            <a:rect l="l" t="t" r="r" b="b"/>
            <a:pathLst>
              <a:path w="2814320">
                <a:moveTo>
                  <a:pt x="0" y="0"/>
                </a:moveTo>
                <a:lnTo>
                  <a:pt x="2814262" y="0"/>
                </a:lnTo>
              </a:path>
            </a:pathLst>
          </a:custGeom>
          <a:ln w="6350">
            <a:solidFill>
              <a:srgbClr val="2E30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15517" y="9567025"/>
            <a:ext cx="2814320" cy="0"/>
          </a:xfrm>
          <a:custGeom>
            <a:avLst/>
            <a:gdLst/>
            <a:ahLst/>
            <a:cxnLst/>
            <a:rect l="l" t="t" r="r" b="b"/>
            <a:pathLst>
              <a:path w="2814320">
                <a:moveTo>
                  <a:pt x="0" y="0"/>
                </a:moveTo>
                <a:lnTo>
                  <a:pt x="2814264" y="0"/>
                </a:lnTo>
              </a:path>
            </a:pathLst>
          </a:custGeom>
          <a:ln w="6350">
            <a:solidFill>
              <a:srgbClr val="2E30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0644" y="9693940"/>
            <a:ext cx="1595120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50"/>
              </a:lnSpc>
              <a:spcBef>
                <a:spcPts val="100"/>
              </a:spcBef>
            </a:pPr>
            <a:r>
              <a:rPr sz="900" b="1" spc="-120" dirty="0">
                <a:solidFill>
                  <a:srgbClr val="2E3092"/>
                </a:solidFill>
                <a:latin typeface="Arial"/>
                <a:cs typeface="Arial"/>
              </a:rPr>
              <a:t>D</a:t>
            </a:r>
            <a:r>
              <a:rPr sz="900" b="1" spc="-110" dirty="0">
                <a:solidFill>
                  <a:srgbClr val="2E3092"/>
                </a:solidFill>
                <a:latin typeface="Arial"/>
                <a:cs typeface="Arial"/>
              </a:rPr>
              <a:t>r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.</a:t>
            </a:r>
            <a:r>
              <a:rPr sz="900" b="1" spc="-75" dirty="0">
                <a:solidFill>
                  <a:srgbClr val="2E3092"/>
                </a:solidFill>
                <a:latin typeface="Arial"/>
                <a:cs typeface="Arial"/>
              </a:rPr>
              <a:t> </a:t>
            </a:r>
            <a:r>
              <a:rPr sz="900" b="1" spc="-85" dirty="0">
                <a:solidFill>
                  <a:srgbClr val="2E3092"/>
                </a:solidFill>
                <a:latin typeface="Arial"/>
                <a:cs typeface="Arial"/>
              </a:rPr>
              <a:t>A.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 </a:t>
            </a:r>
            <a:r>
              <a:rPr sz="900" b="1" spc="-180" dirty="0">
                <a:solidFill>
                  <a:srgbClr val="2E3092"/>
                </a:solidFill>
                <a:latin typeface="Arial"/>
                <a:cs typeface="Arial"/>
              </a:rPr>
              <a:t>V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. </a:t>
            </a:r>
            <a:r>
              <a:rPr sz="900" b="1" spc="-110" dirty="0">
                <a:solidFill>
                  <a:srgbClr val="2E3092"/>
                </a:solidFill>
                <a:latin typeface="Arial"/>
                <a:cs typeface="Arial"/>
              </a:rPr>
              <a:t>Ramesh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19"/>
              </a:lnSpc>
            </a:pPr>
            <a:r>
              <a:rPr sz="900" spc="-75" dirty="0">
                <a:solidFill>
                  <a:srgbClr val="2E3092"/>
                </a:solidFill>
                <a:latin typeface="Arial MT"/>
                <a:cs typeface="Arial MT"/>
              </a:rPr>
              <a:t>Directo</a:t>
            </a:r>
            <a:r>
              <a:rPr sz="900" spc="-100" dirty="0">
                <a:solidFill>
                  <a:srgbClr val="2E3092"/>
                </a:solidFill>
                <a:latin typeface="Arial MT"/>
                <a:cs typeface="Arial MT"/>
              </a:rPr>
              <a:t>r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, </a:t>
            </a:r>
            <a:r>
              <a:rPr sz="900" spc="-110" dirty="0">
                <a:solidFill>
                  <a:srgbClr val="2E3092"/>
                </a:solidFill>
                <a:latin typeface="Arial MT"/>
                <a:cs typeface="Arial MT"/>
              </a:rPr>
              <a:t>BAP</a:t>
            </a:r>
            <a:endParaRPr sz="900">
              <a:latin typeface="Arial MT"/>
              <a:cs typeface="Arial MT"/>
            </a:endParaRPr>
          </a:p>
          <a:p>
            <a:pPr marL="12700" marR="594360">
              <a:lnSpc>
                <a:spcPts val="1019"/>
              </a:lnSpc>
              <a:spcBef>
                <a:spcPts val="50"/>
              </a:spcBef>
            </a:pPr>
            <a:r>
              <a:rPr sz="900" spc="-75" dirty="0">
                <a:solidFill>
                  <a:srgbClr val="2E3092"/>
                </a:solidFill>
                <a:latin typeface="Arial MT"/>
                <a:cs typeface="Arial MT"/>
              </a:rPr>
              <a:t>Practice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65" dirty="0">
                <a:solidFill>
                  <a:srgbClr val="2E3092"/>
                </a:solidFill>
                <a:latin typeface="Arial MT"/>
                <a:cs typeface="Arial MT"/>
              </a:rPr>
              <a:t>in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80" dirty="0">
                <a:solidFill>
                  <a:srgbClr val="2E3092"/>
                </a:solidFill>
                <a:latin typeface="Arial MT"/>
                <a:cs typeface="Arial MT"/>
              </a:rPr>
              <a:t>Periodontics  Mob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: </a:t>
            </a:r>
            <a:r>
              <a:rPr sz="900" spc="-95" dirty="0">
                <a:solidFill>
                  <a:srgbClr val="2E3092"/>
                </a:solidFill>
                <a:latin typeface="Arial MT"/>
                <a:cs typeface="Arial MT"/>
              </a:rPr>
              <a:t>98800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95" dirty="0">
                <a:solidFill>
                  <a:srgbClr val="2E3092"/>
                </a:solidFill>
                <a:latin typeface="Arial MT"/>
                <a:cs typeface="Arial MT"/>
              </a:rPr>
              <a:t>97108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994"/>
              </a:lnSpc>
            </a:pPr>
            <a:r>
              <a:rPr sz="900" spc="-85" dirty="0">
                <a:solidFill>
                  <a:srgbClr val="2E3092"/>
                </a:solidFill>
                <a:latin typeface="Arial MT"/>
                <a:cs typeface="Arial MT"/>
              </a:rPr>
              <a:t>Email</a:t>
            </a:r>
            <a:r>
              <a:rPr sz="900" spc="-30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:</a:t>
            </a:r>
            <a:r>
              <a:rPr sz="900" spc="-2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2E3092"/>
                </a:solidFill>
                <a:latin typeface="Arial MT"/>
                <a:cs typeface="Arial MT"/>
                <a:hlinkClick r:id="rId2"/>
              </a:rPr>
              <a:t>rameshalampalli@yahoo.co.in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35161" y="9679654"/>
            <a:ext cx="1406525" cy="939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50"/>
              </a:lnSpc>
              <a:spcBef>
                <a:spcPts val="100"/>
              </a:spcBef>
            </a:pPr>
            <a:r>
              <a:rPr sz="900" b="1" spc="-120" dirty="0">
                <a:solidFill>
                  <a:srgbClr val="2E3092"/>
                </a:solidFill>
                <a:latin typeface="Arial"/>
                <a:cs typeface="Arial"/>
              </a:rPr>
              <a:t>D</a:t>
            </a:r>
            <a:r>
              <a:rPr sz="900" b="1" spc="-110" dirty="0">
                <a:solidFill>
                  <a:srgbClr val="2E3092"/>
                </a:solidFill>
                <a:latin typeface="Arial"/>
                <a:cs typeface="Arial"/>
              </a:rPr>
              <a:t>r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. </a:t>
            </a:r>
            <a:r>
              <a:rPr sz="900" b="1" spc="-90" dirty="0">
                <a:solidFill>
                  <a:srgbClr val="2E3092"/>
                </a:solidFill>
                <a:latin typeface="Arial"/>
                <a:cs typeface="Arial"/>
              </a:rPr>
              <a:t>M.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 </a:t>
            </a:r>
            <a:r>
              <a:rPr sz="900" b="1" spc="-180" dirty="0">
                <a:solidFill>
                  <a:srgbClr val="2E3092"/>
                </a:solidFill>
                <a:latin typeface="Arial"/>
                <a:cs typeface="Arial"/>
              </a:rPr>
              <a:t>V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. </a:t>
            </a:r>
            <a:r>
              <a:rPr sz="900" b="1" spc="-100" dirty="0">
                <a:solidFill>
                  <a:srgbClr val="2E3092"/>
                </a:solidFill>
                <a:latin typeface="Arial"/>
                <a:cs typeface="Arial"/>
              </a:rPr>
              <a:t>Ramachandra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 </a:t>
            </a:r>
            <a:r>
              <a:rPr sz="900" b="1" spc="-95" dirty="0">
                <a:solidFill>
                  <a:srgbClr val="2E3092"/>
                </a:solidFill>
                <a:latin typeface="Arial"/>
                <a:cs typeface="Arial"/>
              </a:rPr>
              <a:t>Prasad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19"/>
              </a:lnSpc>
            </a:pPr>
            <a:r>
              <a:rPr sz="900" spc="-75" dirty="0">
                <a:solidFill>
                  <a:srgbClr val="2E3092"/>
                </a:solidFill>
                <a:latin typeface="Arial MT"/>
                <a:cs typeface="Arial MT"/>
              </a:rPr>
              <a:t>Directo</a:t>
            </a:r>
            <a:r>
              <a:rPr sz="900" spc="-100" dirty="0">
                <a:solidFill>
                  <a:srgbClr val="2E3092"/>
                </a:solidFill>
                <a:latin typeface="Arial MT"/>
                <a:cs typeface="Arial MT"/>
              </a:rPr>
              <a:t>r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, </a:t>
            </a:r>
            <a:r>
              <a:rPr sz="900" spc="-110" dirty="0">
                <a:solidFill>
                  <a:srgbClr val="2E3092"/>
                </a:solidFill>
                <a:latin typeface="Arial MT"/>
                <a:cs typeface="Arial MT"/>
              </a:rPr>
              <a:t>BAP</a:t>
            </a:r>
            <a:endParaRPr sz="900">
              <a:latin typeface="Arial MT"/>
              <a:cs typeface="Arial MT"/>
            </a:endParaRPr>
          </a:p>
          <a:p>
            <a:pPr marL="12700" marR="5080">
              <a:lnSpc>
                <a:spcPts val="1019"/>
              </a:lnSpc>
              <a:spcBef>
                <a:spcPts val="50"/>
              </a:spcBef>
            </a:pPr>
            <a:r>
              <a:rPr sz="900" spc="-80" dirty="0">
                <a:solidFill>
                  <a:srgbClr val="2E3092"/>
                </a:solidFill>
                <a:latin typeface="Arial MT"/>
                <a:cs typeface="Arial MT"/>
              </a:rPr>
              <a:t>Retd.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70" dirty="0">
                <a:solidFill>
                  <a:srgbClr val="2E3092"/>
                </a:solidFill>
                <a:latin typeface="Arial MT"/>
                <a:cs typeface="Arial MT"/>
              </a:rPr>
              <a:t>Prof.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125" dirty="0">
                <a:solidFill>
                  <a:srgbClr val="2E3092"/>
                </a:solidFill>
                <a:latin typeface="Arial MT"/>
                <a:cs typeface="Arial MT"/>
              </a:rPr>
              <a:t>HOD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70" dirty="0">
                <a:solidFill>
                  <a:srgbClr val="2E3092"/>
                </a:solidFill>
                <a:latin typeface="Arial MT"/>
                <a:cs typeface="Arial MT"/>
              </a:rPr>
              <a:t>of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75" dirty="0">
                <a:solidFill>
                  <a:srgbClr val="2E3092"/>
                </a:solidFill>
                <a:latin typeface="Arial MT"/>
                <a:cs typeface="Arial MT"/>
              </a:rPr>
              <a:t>Periodontics  </a:t>
            </a:r>
            <a:r>
              <a:rPr sz="900" spc="-80" dirty="0">
                <a:solidFill>
                  <a:srgbClr val="2E3092"/>
                </a:solidFill>
                <a:latin typeface="Arial MT"/>
                <a:cs typeface="Arial MT"/>
              </a:rPr>
              <a:t>Govt.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80" dirty="0">
                <a:solidFill>
                  <a:srgbClr val="2E3092"/>
                </a:solidFill>
                <a:latin typeface="Arial MT"/>
                <a:cs typeface="Arial MT"/>
              </a:rPr>
              <a:t>Dental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80" dirty="0">
                <a:solidFill>
                  <a:srgbClr val="2E3092"/>
                </a:solidFill>
                <a:latin typeface="Arial MT"/>
                <a:cs typeface="Arial MT"/>
              </a:rPr>
              <a:t>College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110" dirty="0">
                <a:solidFill>
                  <a:srgbClr val="2E3092"/>
                </a:solidFill>
                <a:latin typeface="Arial MT"/>
                <a:cs typeface="Arial MT"/>
              </a:rPr>
              <a:t>&amp;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80" dirty="0">
                <a:solidFill>
                  <a:srgbClr val="2E3092"/>
                </a:solidFill>
                <a:latin typeface="Arial MT"/>
                <a:cs typeface="Arial MT"/>
              </a:rPr>
              <a:t>Research  </a:t>
            </a:r>
            <a:r>
              <a:rPr sz="900" spc="-65" dirty="0">
                <a:solidFill>
                  <a:srgbClr val="2E3092"/>
                </a:solidFill>
                <a:latin typeface="Arial MT"/>
                <a:cs typeface="Arial MT"/>
              </a:rPr>
              <a:t>Institute,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2E3092"/>
                </a:solidFill>
                <a:latin typeface="Arial MT"/>
                <a:cs typeface="Arial MT"/>
              </a:rPr>
              <a:t>Bangalore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965"/>
              </a:lnSpc>
            </a:pPr>
            <a:r>
              <a:rPr sz="900" spc="-110" dirty="0">
                <a:solidFill>
                  <a:srgbClr val="2E3092"/>
                </a:solidFill>
                <a:latin typeface="Arial MT"/>
                <a:cs typeface="Arial MT"/>
              </a:rPr>
              <a:t>Mob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: </a:t>
            </a:r>
            <a:r>
              <a:rPr sz="900" spc="-95" dirty="0">
                <a:solidFill>
                  <a:srgbClr val="2E3092"/>
                </a:solidFill>
                <a:latin typeface="Arial MT"/>
                <a:cs typeface="Arial MT"/>
              </a:rPr>
              <a:t>70195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95" dirty="0">
                <a:solidFill>
                  <a:srgbClr val="2E3092"/>
                </a:solidFill>
                <a:latin typeface="Arial MT"/>
                <a:cs typeface="Arial MT"/>
              </a:rPr>
              <a:t>15022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1050"/>
              </a:lnSpc>
            </a:pPr>
            <a:r>
              <a:rPr sz="900" spc="-85" dirty="0">
                <a:solidFill>
                  <a:srgbClr val="2E3092"/>
                </a:solidFill>
                <a:latin typeface="Arial MT"/>
                <a:cs typeface="Arial MT"/>
              </a:rPr>
              <a:t>Email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: </a:t>
            </a:r>
            <a:r>
              <a:rPr sz="900" spc="-90" dirty="0">
                <a:solidFill>
                  <a:srgbClr val="2E3092"/>
                </a:solidFill>
                <a:latin typeface="Arial MT"/>
                <a:cs typeface="Arial MT"/>
                <a:hlinkClick r:id="rId3"/>
              </a:rPr>
              <a:t>drmvrprasad@gmail.com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23215" y="9673403"/>
            <a:ext cx="153733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50"/>
              </a:lnSpc>
              <a:spcBef>
                <a:spcPts val="100"/>
              </a:spcBef>
            </a:pPr>
            <a:r>
              <a:rPr sz="900" b="1" spc="-120" dirty="0">
                <a:solidFill>
                  <a:srgbClr val="2E3092"/>
                </a:solidFill>
                <a:latin typeface="Arial"/>
                <a:cs typeface="Arial"/>
              </a:rPr>
              <a:t>D</a:t>
            </a:r>
            <a:r>
              <a:rPr sz="900" b="1" spc="-110" dirty="0">
                <a:solidFill>
                  <a:srgbClr val="2E3092"/>
                </a:solidFill>
                <a:latin typeface="Arial"/>
                <a:cs typeface="Arial"/>
              </a:rPr>
              <a:t>r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. </a:t>
            </a:r>
            <a:r>
              <a:rPr sz="900" b="1" spc="-95" dirty="0">
                <a:solidFill>
                  <a:srgbClr val="2E3092"/>
                </a:solidFill>
                <a:latin typeface="Arial"/>
                <a:cs typeface="Arial"/>
              </a:rPr>
              <a:t>Uttamchand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 </a:t>
            </a:r>
            <a:r>
              <a:rPr sz="900" b="1" spc="-85" dirty="0">
                <a:solidFill>
                  <a:srgbClr val="2E3092"/>
                </a:solidFill>
                <a:latin typeface="Arial"/>
                <a:cs typeface="Arial"/>
              </a:rPr>
              <a:t>H.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 </a:t>
            </a:r>
            <a:r>
              <a:rPr sz="900" b="1" spc="-95" dirty="0">
                <a:solidFill>
                  <a:srgbClr val="2E3092"/>
                </a:solidFill>
                <a:latin typeface="Arial"/>
                <a:cs typeface="Arial"/>
              </a:rPr>
              <a:t>Khincha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19"/>
              </a:lnSpc>
            </a:pPr>
            <a:r>
              <a:rPr sz="900" spc="-75" dirty="0">
                <a:solidFill>
                  <a:srgbClr val="2E3092"/>
                </a:solidFill>
                <a:latin typeface="Arial MT"/>
                <a:cs typeface="Arial MT"/>
              </a:rPr>
              <a:t>Directo</a:t>
            </a:r>
            <a:r>
              <a:rPr sz="900" spc="-100" dirty="0">
                <a:solidFill>
                  <a:srgbClr val="2E3092"/>
                </a:solidFill>
                <a:latin typeface="Arial MT"/>
                <a:cs typeface="Arial MT"/>
              </a:rPr>
              <a:t>r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, </a:t>
            </a:r>
            <a:r>
              <a:rPr sz="900" spc="-110" dirty="0">
                <a:solidFill>
                  <a:srgbClr val="2E3092"/>
                </a:solidFill>
                <a:latin typeface="Arial MT"/>
                <a:cs typeface="Arial MT"/>
              </a:rPr>
              <a:t>BAP</a:t>
            </a:r>
            <a:endParaRPr sz="900">
              <a:latin typeface="Arial MT"/>
              <a:cs typeface="Arial MT"/>
            </a:endParaRPr>
          </a:p>
          <a:p>
            <a:pPr marL="12700" marR="537210">
              <a:lnSpc>
                <a:spcPts val="1019"/>
              </a:lnSpc>
              <a:spcBef>
                <a:spcPts val="50"/>
              </a:spcBef>
            </a:pPr>
            <a:r>
              <a:rPr sz="900" spc="-75" dirty="0">
                <a:solidFill>
                  <a:srgbClr val="2E3092"/>
                </a:solidFill>
                <a:latin typeface="Arial MT"/>
                <a:cs typeface="Arial MT"/>
              </a:rPr>
              <a:t>Practice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65" dirty="0">
                <a:solidFill>
                  <a:srgbClr val="2E3092"/>
                </a:solidFill>
                <a:latin typeface="Arial MT"/>
                <a:cs typeface="Arial MT"/>
              </a:rPr>
              <a:t>in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80" dirty="0">
                <a:solidFill>
                  <a:srgbClr val="2E3092"/>
                </a:solidFill>
                <a:latin typeface="Arial MT"/>
                <a:cs typeface="Arial MT"/>
              </a:rPr>
              <a:t>Periodontics  Mob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: </a:t>
            </a:r>
            <a:r>
              <a:rPr sz="900" spc="-95" dirty="0">
                <a:solidFill>
                  <a:srgbClr val="2E3092"/>
                </a:solidFill>
                <a:latin typeface="Arial MT"/>
                <a:cs typeface="Arial MT"/>
              </a:rPr>
              <a:t>98450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95" dirty="0">
                <a:solidFill>
                  <a:srgbClr val="2E3092"/>
                </a:solidFill>
                <a:latin typeface="Arial MT"/>
                <a:cs typeface="Arial MT"/>
              </a:rPr>
              <a:t>17040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994"/>
              </a:lnSpc>
            </a:pPr>
            <a:r>
              <a:rPr sz="900" spc="-85" dirty="0">
                <a:solidFill>
                  <a:srgbClr val="2E3092"/>
                </a:solidFill>
                <a:latin typeface="Arial MT"/>
                <a:cs typeface="Arial MT"/>
              </a:rPr>
              <a:t>Email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: </a:t>
            </a:r>
            <a:r>
              <a:rPr sz="900" spc="-90" dirty="0">
                <a:solidFill>
                  <a:srgbClr val="2E3092"/>
                </a:solidFill>
                <a:latin typeface="Arial MT"/>
                <a:cs typeface="Arial MT"/>
                <a:hlinkClick r:id="rId4"/>
              </a:rPr>
              <a:t>kdcaashirwad40@gmail.com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8314" y="9670010"/>
            <a:ext cx="1339215" cy="810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50"/>
              </a:lnSpc>
              <a:spcBef>
                <a:spcPts val="100"/>
              </a:spcBef>
            </a:pPr>
            <a:r>
              <a:rPr sz="900" b="1" spc="-120" dirty="0">
                <a:solidFill>
                  <a:srgbClr val="2E3092"/>
                </a:solidFill>
                <a:latin typeface="Arial"/>
                <a:cs typeface="Arial"/>
              </a:rPr>
              <a:t>D</a:t>
            </a:r>
            <a:r>
              <a:rPr sz="900" b="1" spc="-110" dirty="0">
                <a:solidFill>
                  <a:srgbClr val="2E3092"/>
                </a:solidFill>
                <a:latin typeface="Arial"/>
                <a:cs typeface="Arial"/>
              </a:rPr>
              <a:t>r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. </a:t>
            </a:r>
            <a:r>
              <a:rPr sz="900" b="1" spc="-90" dirty="0">
                <a:solidFill>
                  <a:srgbClr val="2E3092"/>
                </a:solidFill>
                <a:latin typeface="Arial"/>
                <a:cs typeface="Arial"/>
              </a:rPr>
              <a:t>M.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 </a:t>
            </a:r>
            <a:r>
              <a:rPr sz="900" b="1" spc="-75" dirty="0">
                <a:solidFill>
                  <a:srgbClr val="2E3092"/>
                </a:solidFill>
                <a:latin typeface="Arial"/>
                <a:cs typeface="Arial"/>
              </a:rPr>
              <a:t>L.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 </a:t>
            </a:r>
            <a:r>
              <a:rPr sz="900" b="1" spc="-180" dirty="0">
                <a:solidFill>
                  <a:srgbClr val="2E3092"/>
                </a:solidFill>
                <a:latin typeface="Arial"/>
                <a:cs typeface="Arial"/>
              </a:rPr>
              <a:t>V</a:t>
            </a:r>
            <a:r>
              <a:rPr sz="900" b="1" spc="-45" dirty="0">
                <a:solidFill>
                  <a:srgbClr val="2E3092"/>
                </a:solidFill>
                <a:latin typeface="Arial"/>
                <a:cs typeface="Arial"/>
              </a:rPr>
              <a:t>. </a:t>
            </a:r>
            <a:r>
              <a:rPr sz="900" b="1" spc="-85" dirty="0">
                <a:solidFill>
                  <a:srgbClr val="2E3092"/>
                </a:solidFill>
                <a:latin typeface="Arial"/>
                <a:cs typeface="Arial"/>
              </a:rPr>
              <a:t>Prabhuji</a:t>
            </a:r>
            <a:endParaRPr sz="900">
              <a:latin typeface="Arial"/>
              <a:cs typeface="Arial"/>
            </a:endParaRPr>
          </a:p>
          <a:p>
            <a:pPr marL="12700" marR="161925">
              <a:lnSpc>
                <a:spcPts val="1019"/>
              </a:lnSpc>
              <a:spcBef>
                <a:spcPts val="50"/>
              </a:spcBef>
            </a:pPr>
            <a:r>
              <a:rPr sz="900" spc="-70" dirty="0">
                <a:solidFill>
                  <a:srgbClr val="2E3092"/>
                </a:solidFill>
                <a:latin typeface="Arial MT"/>
                <a:cs typeface="Arial MT"/>
              </a:rPr>
              <a:t>Prof.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125" dirty="0">
                <a:solidFill>
                  <a:srgbClr val="2E3092"/>
                </a:solidFill>
                <a:latin typeface="Arial MT"/>
                <a:cs typeface="Arial MT"/>
              </a:rPr>
              <a:t>HOD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70" dirty="0">
                <a:solidFill>
                  <a:srgbClr val="2E3092"/>
                </a:solidFill>
                <a:latin typeface="Arial MT"/>
                <a:cs typeface="Arial MT"/>
              </a:rPr>
              <a:t>of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80" dirty="0">
                <a:solidFill>
                  <a:srgbClr val="2E3092"/>
                </a:solidFill>
                <a:latin typeface="Arial MT"/>
                <a:cs typeface="Arial MT"/>
              </a:rPr>
              <a:t>Periodontics  Krishnadevaraya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80" dirty="0">
                <a:solidFill>
                  <a:srgbClr val="2E3092"/>
                </a:solidFill>
                <a:latin typeface="Arial MT"/>
                <a:cs typeface="Arial MT"/>
              </a:rPr>
              <a:t>College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60" dirty="0">
                <a:solidFill>
                  <a:srgbClr val="2E3092"/>
                </a:solidFill>
                <a:latin typeface="Arial MT"/>
                <a:cs typeface="Arial MT"/>
              </a:rPr>
              <a:t>of  </a:t>
            </a:r>
            <a:r>
              <a:rPr sz="900" spc="-80" dirty="0">
                <a:solidFill>
                  <a:srgbClr val="2E3092"/>
                </a:solidFill>
                <a:latin typeface="Arial MT"/>
                <a:cs typeface="Arial MT"/>
              </a:rPr>
              <a:t>Dental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80" dirty="0">
                <a:solidFill>
                  <a:srgbClr val="2E3092"/>
                </a:solidFill>
                <a:latin typeface="Arial MT"/>
                <a:cs typeface="Arial MT"/>
              </a:rPr>
              <a:t>Sciences,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2E3092"/>
                </a:solidFill>
                <a:latin typeface="Arial MT"/>
                <a:cs typeface="Arial MT"/>
              </a:rPr>
              <a:t>Bangalore  Mob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: </a:t>
            </a:r>
            <a:r>
              <a:rPr sz="900" spc="-95" dirty="0">
                <a:solidFill>
                  <a:srgbClr val="2E3092"/>
                </a:solidFill>
                <a:latin typeface="Arial MT"/>
                <a:cs typeface="Arial MT"/>
              </a:rPr>
              <a:t>94480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</a:t>
            </a:r>
            <a:r>
              <a:rPr sz="900" spc="-95" dirty="0">
                <a:solidFill>
                  <a:srgbClr val="2E3092"/>
                </a:solidFill>
                <a:latin typeface="Arial MT"/>
                <a:cs typeface="Arial MT"/>
              </a:rPr>
              <a:t>57407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990"/>
              </a:lnSpc>
            </a:pPr>
            <a:r>
              <a:rPr sz="900" spc="-85" dirty="0">
                <a:solidFill>
                  <a:srgbClr val="2E3092"/>
                </a:solidFill>
                <a:latin typeface="Arial MT"/>
                <a:cs typeface="Arial MT"/>
              </a:rPr>
              <a:t>Email</a:t>
            </a:r>
            <a:r>
              <a:rPr sz="900" spc="-45" dirty="0">
                <a:solidFill>
                  <a:srgbClr val="2E3092"/>
                </a:solidFill>
                <a:latin typeface="Arial MT"/>
                <a:cs typeface="Arial MT"/>
              </a:rPr>
              <a:t> : </a:t>
            </a:r>
            <a:r>
              <a:rPr sz="900" spc="-85" dirty="0">
                <a:solidFill>
                  <a:srgbClr val="2E3092"/>
                </a:solidFill>
                <a:latin typeface="Arial MT"/>
                <a:cs typeface="Arial MT"/>
                <a:hlinkClick r:id="rId5"/>
              </a:rPr>
              <a:t>prabhujimlv@gmail.com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7081" y="9493132"/>
            <a:ext cx="66071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67660" algn="l"/>
                <a:tab pos="6593840" algn="l"/>
              </a:tabLst>
            </a:pPr>
            <a:r>
              <a:rPr sz="900" b="1" u="sng" spc="650" dirty="0">
                <a:solidFill>
                  <a:srgbClr val="2E3092"/>
                </a:solidFill>
                <a:uFill>
                  <a:solidFill>
                    <a:srgbClr val="2E3092"/>
                  </a:solidFill>
                </a:uFill>
                <a:latin typeface="Arial"/>
                <a:cs typeface="Arial"/>
              </a:rPr>
              <a:t> 	</a:t>
            </a:r>
            <a:r>
              <a:rPr sz="900" b="1" dirty="0">
                <a:solidFill>
                  <a:srgbClr val="2E3092"/>
                </a:solidFill>
                <a:latin typeface="Arial"/>
                <a:cs typeface="Arial"/>
              </a:rPr>
              <a:t>Co-Ordinators</a:t>
            </a:r>
            <a:r>
              <a:rPr sz="900" b="1" spc="30" dirty="0">
                <a:solidFill>
                  <a:srgbClr val="2E3092"/>
                </a:solidFill>
                <a:latin typeface="Arial"/>
                <a:cs typeface="Arial"/>
              </a:rPr>
              <a:t> </a:t>
            </a:r>
            <a:r>
              <a:rPr sz="900" b="1" u="sng" spc="650" dirty="0">
                <a:solidFill>
                  <a:srgbClr val="2E3092"/>
                </a:solidFill>
                <a:uFill>
                  <a:solidFill>
                    <a:srgbClr val="2E3092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dirty="0">
                <a:solidFill>
                  <a:srgbClr val="2E3092"/>
                </a:solidFill>
                <a:uFill>
                  <a:solidFill>
                    <a:srgbClr val="2E3092"/>
                  </a:solidFill>
                </a:uFill>
                <a:latin typeface="Arial"/>
                <a:cs typeface="Arial"/>
              </a:rPr>
              <a:t>	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9781" y="1496880"/>
            <a:ext cx="6480175" cy="36195"/>
          </a:xfrm>
          <a:custGeom>
            <a:avLst/>
            <a:gdLst/>
            <a:ahLst/>
            <a:cxnLst/>
            <a:rect l="l" t="t" r="r" b="b"/>
            <a:pathLst>
              <a:path w="6480175" h="36194">
                <a:moveTo>
                  <a:pt x="0" y="0"/>
                </a:moveTo>
                <a:lnTo>
                  <a:pt x="6479999" y="0"/>
                </a:lnTo>
              </a:path>
              <a:path w="6480175" h="36194">
                <a:moveTo>
                  <a:pt x="0" y="35999"/>
                </a:moveTo>
                <a:lnTo>
                  <a:pt x="6479999" y="35999"/>
                </a:lnTo>
              </a:path>
            </a:pathLst>
          </a:custGeom>
          <a:ln w="6350">
            <a:solidFill>
              <a:srgbClr val="2E30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536432" y="497398"/>
            <a:ext cx="1185545" cy="867410"/>
            <a:chOff x="536432" y="497398"/>
            <a:chExt cx="1185545" cy="867410"/>
          </a:xfrm>
        </p:grpSpPr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6432" y="497398"/>
              <a:ext cx="1185360" cy="86694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1135" y="706139"/>
              <a:ext cx="775958" cy="44946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72757" y="641970"/>
              <a:ext cx="905248" cy="589741"/>
            </a:xfrm>
            <a:prstGeom prst="rect">
              <a:avLst/>
            </a:prstGeom>
          </p:spPr>
        </p:pic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5FA85C24-9C22-6A8D-D5A6-3CF8F85C46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-187366"/>
            <a:ext cx="7556500" cy="17870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46A9EAF-F316-0E2F-89D0-5D0439F48C9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8625027"/>
            <a:ext cx="7556500" cy="2055673"/>
          </a:xfrm>
          <a:prstGeom prst="rect">
            <a:avLst/>
          </a:prstGeom>
        </p:spPr>
      </p:pic>
      <p:sp>
        <p:nvSpPr>
          <p:cNvPr id="2" name="Text Box 1">
            <a:extLst>
              <a:ext uri="{FF2B5EF4-FFF2-40B4-BE49-F238E27FC236}">
                <a16:creationId xmlns:a16="http://schemas.microsoft.com/office/drawing/2014/main" id="{6631B558-7EBA-F2EA-9A1A-3F0F8091ACF5}"/>
              </a:ext>
            </a:extLst>
          </p:cNvPr>
          <p:cNvSpPr txBox="1"/>
          <p:nvPr/>
        </p:nvSpPr>
        <p:spPr>
          <a:xfrm>
            <a:off x="1019810" y="1781810"/>
            <a:ext cx="5516880" cy="82169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Triangl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92D05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BAP RESEARCH GRANT 2023</a:t>
            </a:r>
            <a:endParaRPr lang="en-IN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ibbon: Curved and Tilted Down 15">
            <a:extLst>
              <a:ext uri="{FF2B5EF4-FFF2-40B4-BE49-F238E27FC236}">
                <a16:creationId xmlns:a16="http://schemas.microsoft.com/office/drawing/2014/main" id="{C9700581-56F8-E26B-263F-7CCEBC84D893}"/>
              </a:ext>
            </a:extLst>
          </p:cNvPr>
          <p:cNvSpPr/>
          <p:nvPr/>
        </p:nvSpPr>
        <p:spPr>
          <a:xfrm>
            <a:off x="2082412" y="3136265"/>
            <a:ext cx="3601085" cy="534035"/>
          </a:xfrm>
          <a:prstGeom prst="ellipseRibb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rgbClr val="FFFF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AWARDEES</a:t>
            </a:r>
            <a:endParaRPr lang="en-IN" sz="1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FE77E580-0BD7-7777-506F-DE0B396EB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" y="4051300"/>
            <a:ext cx="6154420" cy="45737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-IN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IN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Clinical and radiographic evaluation of the efficacy of A-PRF block with GTR membrane in the management of Grade </a:t>
            </a:r>
            <a:r>
              <a:rPr lang="en-IN" sz="1200" kern="1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Ⅱ </a:t>
            </a:r>
            <a:r>
              <a:rPr lang="en-IN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furcation defects–A randomized controlled trial       </a:t>
            </a:r>
            <a:r>
              <a:rPr lang="en-IN" sz="12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Investigators- Dr Kashmira R and Dr Nisha KJ </a:t>
            </a:r>
          </a:p>
          <a:p>
            <a:pPr lvl="0">
              <a:lnSpc>
                <a:spcPct val="150000"/>
              </a:lnSpc>
            </a:pPr>
            <a:endParaRPr lang="en-IN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IN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Structural characterisation, Anti-microbial activity, and Cytotoxicity effect of Eruca sativa seed oil-an invitro study                                                                                                    </a:t>
            </a:r>
            <a:r>
              <a:rPr lang="en-IN" sz="12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Investigators- Dr </a:t>
            </a:r>
            <a:r>
              <a:rPr lang="en-IN" sz="1200" b="1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Sahin</a:t>
            </a:r>
            <a:r>
              <a:rPr lang="en-IN" sz="12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b="1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Sahalam</a:t>
            </a:r>
            <a:r>
              <a:rPr lang="en-IN" sz="12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b="1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Mollick</a:t>
            </a:r>
            <a:r>
              <a:rPr lang="en-IN" sz="12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b="1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Mollick</a:t>
            </a:r>
            <a:r>
              <a:rPr lang="en-IN" sz="12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Dr Bindu D  R</a:t>
            </a:r>
          </a:p>
          <a:p>
            <a:pPr lvl="0">
              <a:lnSpc>
                <a:spcPct val="150000"/>
              </a:lnSpc>
            </a:pPr>
            <a:endParaRPr lang="en-IN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IN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Comparative Evaluation Of The Immune Expression Of Stro-1, A Stem Cell Marker In The Healthy And Inflamed Periodontal Tissue-a Cross Sectional Study                        </a:t>
            </a:r>
            <a:r>
              <a:rPr lang="en-IN" sz="12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Investigators- Dr Smitha K and Dr Sudeep D K</a:t>
            </a:r>
          </a:p>
          <a:p>
            <a:pPr lvl="0">
              <a:lnSpc>
                <a:spcPct val="150000"/>
              </a:lnSpc>
            </a:pPr>
            <a:endParaRPr lang="en-IN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IN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Efficacy Of Injectable Platelet Rich Fibrin in Delaying Gingival </a:t>
            </a:r>
            <a:r>
              <a:rPr lang="en-IN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Repigmentation</a:t>
            </a:r>
            <a:r>
              <a:rPr lang="en-IN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Following Surgical Depigmentation of Gingiva: A Randomized Controlled Trial                         </a:t>
            </a:r>
            <a:r>
              <a:rPr lang="en-IN" sz="12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Investigators- Dr Smitha K and Dr </a:t>
            </a:r>
            <a:r>
              <a:rPr lang="en-IN" sz="1200" b="1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Thanushree</a:t>
            </a:r>
            <a:r>
              <a:rPr lang="en-IN" sz="12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 C</a:t>
            </a:r>
            <a:endParaRPr lang="en-IN" sz="11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E309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255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MT</vt:lpstr>
      <vt:lpstr>Calibri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BAP LH</dc:title>
  <dc:creator>Administrator</dc:creator>
  <cp:lastModifiedBy>BABY- LIONESS</cp:lastModifiedBy>
  <cp:revision>5</cp:revision>
  <dcterms:created xsi:type="dcterms:W3CDTF">2023-03-30T07:26:59Z</dcterms:created>
  <dcterms:modified xsi:type="dcterms:W3CDTF">2023-06-15T13:01:28Z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2022-07-26T00:00:00Z</vt:filetime>
  </property>
  <property fmtid="{D5CDD505-2E9C-101B-9397-08002B2CF9AE}" pid="3" name="Creator">
    <vt:lpwstr>CorelDRAW X5</vt:lpwstr>
  </property>
  <property fmtid="{D5CDD505-2E9C-101B-9397-08002B2CF9AE}" pid="4" name="LastSaved">
    <vt:filetime>2023-03-30T00:00:00Z</vt:filetime>
  </property>
</Properties>
</file>